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559675" cy="1069181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846DA14-FF1F-4FA1-91F1-35E3474D98DB}">
          <p14:sldIdLst>
            <p14:sldId id="2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fuku04" initials="e" lastIdx="1" clrIdx="0">
    <p:extLst>
      <p:ext uri="{19B8F6BF-5375-455C-9EA6-DF929625EA0E}">
        <p15:presenceInfo xmlns:p15="http://schemas.microsoft.com/office/powerpoint/2012/main" userId="eifuku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4B16"/>
    <a:srgbClr val="85C8FF"/>
    <a:srgbClr val="F37C3D"/>
    <a:srgbClr val="61B8FF"/>
    <a:srgbClr val="B320A0"/>
    <a:srgbClr val="CC447B"/>
    <a:srgbClr val="DB5662"/>
    <a:srgbClr val="9966FF"/>
    <a:srgbClr val="9933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p:scale>
          <a:sx n="125" d="100"/>
          <a:sy n="125" d="100"/>
        </p:scale>
        <p:origin x="1872" y="-3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365222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44364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4892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315166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208625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69998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299408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5675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3456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60556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3E9B34-6F38-4E3A-B61D-848D60A42756}" type="datetimeFigureOut">
              <a:rPr kumimoji="1" lang="ja-JP" altLang="en-US" smtClean="0"/>
              <a:t>2024/7/15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92801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F3E9B34-6F38-4E3A-B61D-848D60A42756}" type="datetimeFigureOut">
              <a:rPr kumimoji="1" lang="ja-JP" altLang="en-US" smtClean="0"/>
              <a:t>2024/7/15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560FECA-A562-4A14-89A7-004E7DEDE8DE}" type="slidenum">
              <a:rPr kumimoji="1" lang="ja-JP" altLang="en-US" smtClean="0"/>
              <a:t>‹#›</a:t>
            </a:fld>
            <a:endParaRPr kumimoji="1" lang="ja-JP" altLang="en-US"/>
          </a:p>
        </p:txBody>
      </p:sp>
    </p:spTree>
    <p:extLst>
      <p:ext uri="{BB962C8B-B14F-4D97-AF65-F5344CB8AC3E}">
        <p14:creationId xmlns:p14="http://schemas.microsoft.com/office/powerpoint/2010/main" val="170557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903A1C9E-4771-0D88-7802-CA31DDB6CBB3}"/>
              </a:ext>
            </a:extLst>
          </p:cNvPr>
          <p:cNvPicPr>
            <a:picLocks noChangeAspect="1"/>
          </p:cNvPicPr>
          <p:nvPr/>
        </p:nvPicPr>
        <p:blipFill rotWithShape="1">
          <a:blip r:embed="rId3">
            <a:extLst>
              <a:ext uri="{28A0092B-C50C-407E-A947-70E740481C1C}">
                <a14:useLocalDpi xmlns:a14="http://schemas.microsoft.com/office/drawing/2010/main" val="0"/>
              </a:ext>
            </a:extLst>
          </a:blip>
          <a:srcRect l="35867" t="51318" r="35617" b="8462"/>
          <a:stretch/>
        </p:blipFill>
        <p:spPr>
          <a:xfrm>
            <a:off x="59419" y="4525737"/>
            <a:ext cx="2155813" cy="2150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図 22">
            <a:extLst>
              <a:ext uri="{FF2B5EF4-FFF2-40B4-BE49-F238E27FC236}">
                <a16:creationId xmlns:a16="http://schemas.microsoft.com/office/drawing/2014/main" id="{992F2802-7666-988B-46A7-18A0475A7306}"/>
              </a:ext>
            </a:extLst>
          </p:cNvPr>
          <p:cNvPicPr>
            <a:picLocks noChangeAspect="1"/>
          </p:cNvPicPr>
          <p:nvPr/>
        </p:nvPicPr>
        <p:blipFill rotWithShape="1">
          <a:blip r:embed="rId4">
            <a:extLst>
              <a:ext uri="{28A0092B-C50C-407E-A947-70E740481C1C}">
                <a14:useLocalDpi xmlns:a14="http://schemas.microsoft.com/office/drawing/2010/main" val="0"/>
              </a:ext>
            </a:extLst>
          </a:blip>
          <a:srcRect l="5334" t="10961" r="6744" b="13552"/>
          <a:stretch/>
        </p:blipFill>
        <p:spPr>
          <a:xfrm>
            <a:off x="4848310" y="4929346"/>
            <a:ext cx="2651946" cy="1802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図 19">
            <a:extLst>
              <a:ext uri="{FF2B5EF4-FFF2-40B4-BE49-F238E27FC236}">
                <a16:creationId xmlns:a16="http://schemas.microsoft.com/office/drawing/2014/main" id="{A2A4890D-32CC-3BFA-25BE-977441A6AF36}"/>
              </a:ext>
            </a:extLst>
          </p:cNvPr>
          <p:cNvPicPr>
            <a:picLocks noChangeAspect="1"/>
          </p:cNvPicPr>
          <p:nvPr/>
        </p:nvPicPr>
        <p:blipFill rotWithShape="1">
          <a:blip r:embed="rId5">
            <a:extLst>
              <a:ext uri="{28A0092B-C50C-407E-A947-70E740481C1C}">
                <a14:useLocalDpi xmlns:a14="http://schemas.microsoft.com/office/drawing/2010/main" val="0"/>
              </a:ext>
            </a:extLst>
          </a:blip>
          <a:srcRect l="1969" t="-746" r="178" b="5675"/>
          <a:stretch/>
        </p:blipFill>
        <p:spPr>
          <a:xfrm>
            <a:off x="2327216" y="4674185"/>
            <a:ext cx="2438380" cy="2094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図 17">
            <a:extLst>
              <a:ext uri="{FF2B5EF4-FFF2-40B4-BE49-F238E27FC236}">
                <a16:creationId xmlns:a16="http://schemas.microsoft.com/office/drawing/2014/main" id="{20145E84-816E-6EFC-8E69-74D1B6024E35}"/>
              </a:ext>
            </a:extLst>
          </p:cNvPr>
          <p:cNvPicPr>
            <a:picLocks noChangeAspect="1"/>
          </p:cNvPicPr>
          <p:nvPr/>
        </p:nvPicPr>
        <p:blipFill rotWithShape="1">
          <a:blip r:embed="rId6">
            <a:extLst>
              <a:ext uri="{28A0092B-C50C-407E-A947-70E740481C1C}">
                <a14:useLocalDpi xmlns:a14="http://schemas.microsoft.com/office/drawing/2010/main" val="0"/>
              </a:ext>
            </a:extLst>
          </a:blip>
          <a:srcRect l="34553" t="54867" r="35963" b="6761"/>
          <a:stretch/>
        </p:blipFill>
        <p:spPr>
          <a:xfrm rot="20812716">
            <a:off x="2227585" y="2762735"/>
            <a:ext cx="1437862" cy="1403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図 15">
            <a:extLst>
              <a:ext uri="{FF2B5EF4-FFF2-40B4-BE49-F238E27FC236}">
                <a16:creationId xmlns:a16="http://schemas.microsoft.com/office/drawing/2014/main" id="{E5C8BE22-AAB4-13A0-1E37-5D80654667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7755">
            <a:off x="277644" y="2337789"/>
            <a:ext cx="2014643" cy="19733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64" name="正方形/長方形 1063">
            <a:extLst>
              <a:ext uri="{FF2B5EF4-FFF2-40B4-BE49-F238E27FC236}">
                <a16:creationId xmlns:a16="http://schemas.microsoft.com/office/drawing/2014/main" id="{055CDEE5-B041-78FE-BDAB-D22FFDD96C27}"/>
              </a:ext>
            </a:extLst>
          </p:cNvPr>
          <p:cNvSpPr/>
          <p:nvPr/>
        </p:nvSpPr>
        <p:spPr>
          <a:xfrm>
            <a:off x="0" y="7602070"/>
            <a:ext cx="7559675" cy="3089744"/>
          </a:xfrm>
          <a:prstGeom prst="rect">
            <a:avLst/>
          </a:prstGeom>
          <a:pattFill prst="pct5">
            <a:fgClr>
              <a:srgbClr val="FFFFFF">
                <a:shade val="85000"/>
              </a:srgb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74E3787-74EA-7190-F64B-872EDA5606A1}"/>
              </a:ext>
            </a:extLst>
          </p:cNvPr>
          <p:cNvSpPr txBox="1"/>
          <p:nvPr/>
        </p:nvSpPr>
        <p:spPr>
          <a:xfrm>
            <a:off x="93483" y="88088"/>
            <a:ext cx="7641034" cy="1015663"/>
          </a:xfrm>
          <a:prstGeom prst="rect">
            <a:avLst/>
          </a:prstGeom>
          <a:noFill/>
        </p:spPr>
        <p:txBody>
          <a:bodyPr wrap="square" rtlCol="0">
            <a:spAutoFit/>
          </a:bodyPr>
          <a:lstStyle/>
          <a:p>
            <a:r>
              <a:rPr kumimoji="1" lang="ja-JP" altLang="en-US" sz="54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上スポ＆妙正寺</a:t>
            </a:r>
            <a:r>
              <a:rPr kumimoji="1" lang="ja-JP" altLang="en-US" sz="60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納涼祭</a:t>
            </a:r>
            <a:endParaRPr kumimoji="1" lang="ja-JP" altLang="en-US" sz="54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endParaRPr>
          </a:p>
        </p:txBody>
      </p:sp>
      <p:sp>
        <p:nvSpPr>
          <p:cNvPr id="5" name="テキスト ボックス 4">
            <a:extLst>
              <a:ext uri="{FF2B5EF4-FFF2-40B4-BE49-F238E27FC236}">
                <a16:creationId xmlns:a16="http://schemas.microsoft.com/office/drawing/2014/main" id="{2CF8313C-870D-5943-2A3F-8F353446C37B}"/>
              </a:ext>
            </a:extLst>
          </p:cNvPr>
          <p:cNvSpPr txBox="1"/>
          <p:nvPr/>
        </p:nvSpPr>
        <p:spPr>
          <a:xfrm>
            <a:off x="1125452" y="1019950"/>
            <a:ext cx="6693019" cy="1200329"/>
          </a:xfrm>
          <a:prstGeom prst="rect">
            <a:avLst/>
          </a:prstGeom>
          <a:noFill/>
        </p:spPr>
        <p:txBody>
          <a:bodyPr wrap="square" rtlCol="0">
            <a:spAutoFit/>
          </a:bodyPr>
          <a:lstStyle/>
          <a:p>
            <a:r>
              <a:rPr kumimoji="1" lang="ja-JP" altLang="en-US" sz="72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８</a:t>
            </a:r>
            <a:r>
              <a:rPr kumimoji="1" lang="ja-JP" altLang="en-US" sz="54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月</a:t>
            </a:r>
            <a:r>
              <a:rPr kumimoji="1" lang="ja-JP" altLang="en-US" sz="72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２</a:t>
            </a:r>
            <a:r>
              <a:rPr kumimoji="1" lang="en-US" altLang="ja-JP" sz="72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1</a:t>
            </a:r>
            <a:r>
              <a:rPr kumimoji="1" lang="ja-JP" altLang="en-US" sz="54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日（</a:t>
            </a:r>
            <a:r>
              <a:rPr kumimoji="1" lang="ja-JP" altLang="en-US" sz="60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水</a:t>
            </a:r>
            <a:r>
              <a:rPr kumimoji="1" lang="ja-JP" altLang="en-US" sz="5400" b="1" dirty="0">
                <a:ln w="38100">
                  <a:noFill/>
                </a:ln>
                <a:solidFill>
                  <a:srgbClr val="FF0000"/>
                </a:solidFill>
                <a:effectLst>
                  <a:outerShdw blurRad="38100" dist="38100" dir="2700000" algn="tl">
                    <a:srgbClr val="000000">
                      <a:alpha val="43137"/>
                    </a:srgbClr>
                  </a:outerShdw>
                </a:effectLst>
                <a:latin typeface="07にくまるフォント" panose="02000900000000000000" pitchFamily="50" charset="-128"/>
                <a:ea typeface="07にくまるフォント" panose="02000900000000000000" pitchFamily="50" charset="-128"/>
              </a:rPr>
              <a:t>）</a:t>
            </a:r>
          </a:p>
        </p:txBody>
      </p:sp>
      <p:sp>
        <p:nvSpPr>
          <p:cNvPr id="1065" name="四角形: 角を丸くする 1064">
            <a:extLst>
              <a:ext uri="{FF2B5EF4-FFF2-40B4-BE49-F238E27FC236}">
                <a16:creationId xmlns:a16="http://schemas.microsoft.com/office/drawing/2014/main" id="{740E1D68-A978-662F-D928-7AF1394D827B}"/>
              </a:ext>
            </a:extLst>
          </p:cNvPr>
          <p:cNvSpPr/>
          <p:nvPr/>
        </p:nvSpPr>
        <p:spPr>
          <a:xfrm>
            <a:off x="749967" y="6911316"/>
            <a:ext cx="2438155" cy="656251"/>
          </a:xfrm>
          <a:prstGeom prst="roundRect">
            <a:avLst>
              <a:gd name="adj" fmla="val 50000"/>
            </a:avLst>
          </a:prstGeom>
          <a:solidFill>
            <a:srgbClr val="009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テキスト ボックス 1065">
            <a:extLst>
              <a:ext uri="{FF2B5EF4-FFF2-40B4-BE49-F238E27FC236}">
                <a16:creationId xmlns:a16="http://schemas.microsoft.com/office/drawing/2014/main" id="{A57B6F12-9489-2E88-3C52-FC19AFC3A68F}"/>
              </a:ext>
            </a:extLst>
          </p:cNvPr>
          <p:cNvSpPr txBox="1"/>
          <p:nvPr/>
        </p:nvSpPr>
        <p:spPr>
          <a:xfrm>
            <a:off x="1125452" y="6967503"/>
            <a:ext cx="1776159" cy="523220"/>
          </a:xfrm>
          <a:prstGeom prst="rect">
            <a:avLst/>
          </a:prstGeom>
          <a:noFill/>
        </p:spPr>
        <p:txBody>
          <a:bodyPr wrap="square" rtlCol="0">
            <a:spAutoFit/>
          </a:bodyPr>
          <a:lstStyle/>
          <a:p>
            <a:pPr algn="ct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午前の部</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pPr algn="ct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10</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00</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12</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00</a:t>
            </a:r>
          </a:p>
        </p:txBody>
      </p:sp>
      <p:sp>
        <p:nvSpPr>
          <p:cNvPr id="1078" name="四角形: 角を丸くする 1077">
            <a:extLst>
              <a:ext uri="{FF2B5EF4-FFF2-40B4-BE49-F238E27FC236}">
                <a16:creationId xmlns:a16="http://schemas.microsoft.com/office/drawing/2014/main" id="{CBA0E92D-532E-71FE-80B8-363186511884}"/>
              </a:ext>
            </a:extLst>
          </p:cNvPr>
          <p:cNvSpPr/>
          <p:nvPr/>
        </p:nvSpPr>
        <p:spPr>
          <a:xfrm>
            <a:off x="4640203" y="2316301"/>
            <a:ext cx="2410598" cy="2062807"/>
          </a:xfrm>
          <a:prstGeom prst="roundRect">
            <a:avLst>
              <a:gd name="adj" fmla="val 13153"/>
            </a:avLst>
          </a:prstGeom>
          <a:solidFill>
            <a:srgbClr val="009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テキスト ボックス 1079">
            <a:extLst>
              <a:ext uri="{FF2B5EF4-FFF2-40B4-BE49-F238E27FC236}">
                <a16:creationId xmlns:a16="http://schemas.microsoft.com/office/drawing/2014/main" id="{3AB710F4-3142-1F0C-06C9-F85CC29721EE}"/>
              </a:ext>
            </a:extLst>
          </p:cNvPr>
          <p:cNvSpPr txBox="1"/>
          <p:nvPr/>
        </p:nvSpPr>
        <p:spPr>
          <a:xfrm>
            <a:off x="4741850" y="2312746"/>
            <a:ext cx="1941176" cy="461665"/>
          </a:xfrm>
          <a:prstGeom prst="rect">
            <a:avLst/>
          </a:prstGeom>
          <a:noFill/>
        </p:spPr>
        <p:txBody>
          <a:bodyPr wrap="square" rtlCol="0">
            <a:spAutoFit/>
          </a:bodyPr>
          <a:lstStyle/>
          <a:p>
            <a:pPr algn="ctr"/>
            <a:r>
              <a:rPr kumimoji="1" lang="ja-JP" altLang="en-US" sz="2400" spc="350" dirty="0">
                <a:solidFill>
                  <a:schemeClr val="bg1"/>
                </a:solidFill>
                <a:latin typeface="07にくまるフォント" panose="02000900000000000000" pitchFamily="50" charset="-128"/>
                <a:ea typeface="07にくまるフォント" panose="02000900000000000000" pitchFamily="50" charset="-128"/>
              </a:rPr>
              <a:t>屋台一覧</a:t>
            </a:r>
            <a:endParaRPr kumimoji="1" lang="en-US" altLang="ja-JP" sz="2400" spc="350" dirty="0">
              <a:solidFill>
                <a:schemeClr val="bg1"/>
              </a:solidFill>
              <a:latin typeface="07にくまるフォント" panose="02000900000000000000" pitchFamily="50" charset="-128"/>
              <a:ea typeface="07にくまるフォント" panose="02000900000000000000" pitchFamily="50" charset="-128"/>
            </a:endParaRPr>
          </a:p>
        </p:txBody>
      </p:sp>
      <p:sp>
        <p:nvSpPr>
          <p:cNvPr id="1081" name="テキスト ボックス 1080">
            <a:extLst>
              <a:ext uri="{FF2B5EF4-FFF2-40B4-BE49-F238E27FC236}">
                <a16:creationId xmlns:a16="http://schemas.microsoft.com/office/drawing/2014/main" id="{0665F733-5BDD-AF29-2BF3-D47185468C7A}"/>
              </a:ext>
            </a:extLst>
          </p:cNvPr>
          <p:cNvSpPr txBox="1"/>
          <p:nvPr/>
        </p:nvSpPr>
        <p:spPr>
          <a:xfrm>
            <a:off x="168201" y="7675929"/>
            <a:ext cx="6622786" cy="2605842"/>
          </a:xfrm>
          <a:prstGeom prst="rect">
            <a:avLst/>
          </a:prstGeom>
          <a:noFill/>
        </p:spPr>
        <p:txBody>
          <a:bodyPr wrap="square" rtlCol="0">
            <a:spAutoFit/>
          </a:bodyPr>
          <a:lstStyle/>
          <a:p>
            <a:pPr>
              <a:lnSpc>
                <a:spcPts val="1400"/>
              </a:lnSpc>
            </a:pPr>
            <a:r>
              <a:rPr kumimoji="1" lang="ja-JP" altLang="en-US" sz="1050" dirty="0">
                <a:latin typeface="メイリオ" panose="020B0604030504040204" pitchFamily="50" charset="-128"/>
                <a:ea typeface="メイリオ" panose="020B0604030504040204" pitchFamily="50" charset="-128"/>
              </a:rPr>
              <a:t>場　所：</a:t>
            </a:r>
            <a:r>
              <a:rPr kumimoji="1" lang="en-US" altLang="ja-JP" sz="1050" dirty="0">
                <a:latin typeface="メイリオ" panose="020B0604030504040204" pitchFamily="50" charset="-128"/>
                <a:ea typeface="メイリオ" panose="020B0604030504040204" pitchFamily="50" charset="-128"/>
              </a:rPr>
              <a:t>TAC</a:t>
            </a:r>
            <a:r>
              <a:rPr kumimoji="1" lang="ja-JP" altLang="en-US" sz="1050" dirty="0">
                <a:latin typeface="メイリオ" panose="020B0604030504040204" pitchFamily="50" charset="-128"/>
                <a:ea typeface="メイリオ" panose="020B0604030504040204" pitchFamily="50" charset="-128"/>
              </a:rPr>
              <a:t>杉並区妙正寺体育館</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定　員：事前申込</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　　　　午前の部</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午後の部　こども各</a:t>
            </a:r>
            <a:r>
              <a:rPr kumimoji="1" lang="en-US" altLang="ja-JP" sz="1050" dirty="0">
                <a:latin typeface="メイリオ" panose="020B0604030504040204" pitchFamily="50" charset="-128"/>
                <a:ea typeface="メイリオ" panose="020B0604030504040204" pitchFamily="50" charset="-128"/>
              </a:rPr>
              <a:t>25</a:t>
            </a:r>
            <a:r>
              <a:rPr kumimoji="1" lang="ja-JP" altLang="en-US" sz="1050" dirty="0">
                <a:latin typeface="メイリオ" panose="020B0604030504040204" pitchFamily="50" charset="-128"/>
                <a:ea typeface="メイリオ" panose="020B0604030504040204" pitchFamily="50" charset="-128"/>
              </a:rPr>
              <a:t>名</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小学</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年生までは付き添いが必要です。</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料　金：事前申込：￥</a:t>
            </a:r>
            <a:r>
              <a:rPr kumimoji="1" lang="en-US" altLang="ja-JP" sz="1050" dirty="0">
                <a:latin typeface="メイリオ" panose="020B0604030504040204" pitchFamily="50" charset="-128"/>
                <a:ea typeface="メイリオ" panose="020B0604030504040204" pitchFamily="50" charset="-128"/>
              </a:rPr>
              <a:t>500</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　当日参加：￥</a:t>
            </a:r>
            <a:r>
              <a:rPr kumimoji="1" lang="en-US" altLang="ja-JP" sz="1050" dirty="0">
                <a:latin typeface="メイリオ" panose="020B0604030504040204" pitchFamily="50" charset="-128"/>
                <a:ea typeface="メイリオ" panose="020B0604030504040204" pitchFamily="50" charset="-128"/>
              </a:rPr>
              <a:t>700</a:t>
            </a:r>
          </a:p>
          <a:p>
            <a:pPr>
              <a:lnSpc>
                <a:spcPts val="1400"/>
              </a:lnSpc>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当日券売機にてチケット購入後、受付で４回分の参加券と交換します。</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申込み：</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次申込</a:t>
            </a:r>
            <a:r>
              <a:rPr kumimoji="1" lang="en-US" altLang="ja-JP" sz="1050" dirty="0">
                <a:latin typeface="メイリオ" panose="020B0604030504040204" pitchFamily="50" charset="-128"/>
                <a:ea typeface="メイリオ" panose="020B0604030504040204" pitchFamily="50" charset="-128"/>
              </a:rPr>
              <a:t>】8/1(</a:t>
            </a:r>
            <a:r>
              <a:rPr kumimoji="1" lang="ja-JP" altLang="en-US" sz="1050" dirty="0">
                <a:latin typeface="メイリオ" panose="020B0604030504040204" pitchFamily="50" charset="-128"/>
                <a:ea typeface="メイリオ" panose="020B0604030504040204" pitchFamily="50" charset="-128"/>
              </a:rPr>
              <a:t>木</a:t>
            </a:r>
            <a:r>
              <a:rPr kumimoji="1" lang="en-US" altLang="ja-JP" sz="1050" dirty="0">
                <a:latin typeface="メイリオ" panose="020B0604030504040204" pitchFamily="50" charset="-128"/>
                <a:ea typeface="メイリオ" panose="020B0604030504040204" pitchFamily="50" charset="-128"/>
              </a:rPr>
              <a:t>)9</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00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8/7(</a:t>
            </a:r>
            <a:r>
              <a:rPr kumimoji="1" lang="ja-JP" altLang="en-US" sz="1050" dirty="0">
                <a:latin typeface="メイリオ" panose="020B0604030504040204" pitchFamily="50" charset="-128"/>
                <a:ea typeface="メイリオ" panose="020B0604030504040204" pitchFamily="50" charset="-128"/>
              </a:rPr>
              <a:t>水</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00 </a:t>
            </a:r>
            <a:r>
              <a:rPr kumimoji="1" lang="en-US" altLang="ja-JP" sz="1050" dirty="0">
                <a:solidFill>
                  <a:srgbClr val="FF0000"/>
                </a:solidFill>
                <a:latin typeface="メイリオ" panose="020B0604030504040204" pitchFamily="50" charset="-128"/>
                <a:ea typeface="メイリオ" panose="020B0604030504040204" pitchFamily="50" charset="-128"/>
              </a:rPr>
              <a:t>WEB</a:t>
            </a:r>
            <a:r>
              <a:rPr kumimoji="1" lang="ja-JP" altLang="en-US" sz="1050" dirty="0">
                <a:solidFill>
                  <a:srgbClr val="FF0000"/>
                </a:solidFill>
                <a:latin typeface="メイリオ" panose="020B0604030504040204" pitchFamily="50" charset="-128"/>
                <a:ea typeface="メイリオ" panose="020B0604030504040204" pitchFamily="50" charset="-128"/>
              </a:rPr>
              <a:t>申込（先着順）</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400"/>
              </a:lnSpc>
            </a:pPr>
            <a:r>
              <a:rPr kumimoji="1" lang="ja-JP" altLang="en-US" sz="1050" dirty="0">
                <a:solidFill>
                  <a:srgbClr val="FF0000"/>
                </a:solidFill>
                <a:latin typeface="メイリオ" panose="020B0604030504040204" pitchFamily="50" charset="-128"/>
                <a:ea typeface="メイリオ" panose="020B0604030504040204" pitchFamily="50" charset="-128"/>
              </a:rPr>
              <a:t>　　　　</a:t>
            </a:r>
            <a:r>
              <a:rPr kumimoji="1" lang="en-US" altLang="ja-JP" sz="1050" b="1" u="wavy" dirty="0">
                <a:solidFill>
                  <a:srgbClr val="FF0000"/>
                </a:solidFill>
                <a:uFill>
                  <a:solidFill>
                    <a:srgbClr val="FF0000"/>
                  </a:solidFill>
                </a:uFill>
                <a:latin typeface="メイリオ" panose="020B0604030504040204" pitchFamily="50" charset="-128"/>
                <a:ea typeface="メイリオ" panose="020B0604030504040204" pitchFamily="50" charset="-128"/>
              </a:rPr>
              <a:t>※1</a:t>
            </a:r>
            <a:r>
              <a:rPr kumimoji="1" lang="ja-JP" altLang="en-US" sz="1050" b="1" u="wavy" dirty="0">
                <a:solidFill>
                  <a:srgbClr val="FF0000"/>
                </a:solidFill>
                <a:uFill>
                  <a:solidFill>
                    <a:srgbClr val="FF0000"/>
                  </a:solidFill>
                </a:uFill>
                <a:latin typeface="メイリオ" panose="020B0604030504040204" pitchFamily="50" charset="-128"/>
                <a:ea typeface="メイリオ" panose="020B0604030504040204" pitchFamily="50" charset="-128"/>
              </a:rPr>
              <a:t>次申込みは杉並区在住・在勤・在学・在園の方優先となります。</a:t>
            </a:r>
            <a:endParaRPr kumimoji="1" lang="en-US" altLang="ja-JP" sz="1050" b="1" u="wavy" dirty="0">
              <a:solidFill>
                <a:srgbClr val="FF0000"/>
              </a:solidFill>
              <a:uFill>
                <a:solidFill>
                  <a:srgbClr val="FF0000"/>
                </a:solidFill>
              </a:uFill>
              <a:latin typeface="メイリオ" panose="020B0604030504040204" pitchFamily="50" charset="-128"/>
              <a:ea typeface="メイリオ" panose="020B0604030504040204" pitchFamily="50" charset="-128"/>
            </a:endParaRPr>
          </a:p>
          <a:p>
            <a:pPr>
              <a:lnSpc>
                <a:spcPts val="1400"/>
              </a:lnSpc>
            </a:pPr>
            <a:r>
              <a:rPr kumimoji="1" lang="ja-JP" altLang="en-US" sz="1050" dirty="0">
                <a:solidFill>
                  <a:srgbClr val="FF0000"/>
                </a:solidFill>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次申込</a:t>
            </a:r>
            <a:r>
              <a:rPr kumimoji="1" lang="en-US" altLang="ja-JP" sz="1050" dirty="0">
                <a:latin typeface="メイリオ" panose="020B0604030504040204" pitchFamily="50" charset="-128"/>
                <a:ea typeface="メイリオ" panose="020B0604030504040204" pitchFamily="50" charset="-128"/>
              </a:rPr>
              <a:t>】8/12(</a:t>
            </a:r>
            <a:r>
              <a:rPr kumimoji="1" lang="ja-JP" altLang="en-US" sz="1050" dirty="0">
                <a:latin typeface="メイリオ" panose="020B0604030504040204" pitchFamily="50" charset="-128"/>
                <a:ea typeface="メイリオ" panose="020B0604030504040204" pitchFamily="50" charset="-128"/>
              </a:rPr>
              <a:t>日</a:t>
            </a:r>
            <a:r>
              <a:rPr kumimoji="1" lang="en-US" altLang="ja-JP" sz="1050" dirty="0">
                <a:latin typeface="メイリオ" panose="020B0604030504040204" pitchFamily="50" charset="-128"/>
                <a:ea typeface="メイリオ" panose="020B0604030504040204" pitchFamily="50" charset="-128"/>
              </a:rPr>
              <a:t>)9</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00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8/20(</a:t>
            </a:r>
            <a:r>
              <a:rPr kumimoji="1" lang="ja-JP" altLang="en-US" sz="1050" dirty="0">
                <a:latin typeface="メイリオ" panose="020B0604030504040204" pitchFamily="50" charset="-128"/>
                <a:ea typeface="メイリオ" panose="020B0604030504040204" pitchFamily="50" charset="-128"/>
              </a:rPr>
              <a:t>火</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00</a:t>
            </a:r>
            <a:r>
              <a:rPr kumimoji="1" lang="ja-JP" altLang="en-US" sz="1050" dirty="0">
                <a:latin typeface="メイリオ" panose="020B0604030504040204" pitchFamily="50" charset="-128"/>
                <a:ea typeface="メイリオ" panose="020B0604030504040204" pitchFamily="50" charset="-128"/>
              </a:rPr>
              <a:t>まで（先着順）</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杉並区外の方は</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次申込みからお願い致します。</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注意事項</a:t>
            </a:r>
            <a:r>
              <a:rPr kumimoji="1" lang="en-US" altLang="ja-JP" sz="1050" dirty="0">
                <a:latin typeface="メイリオ" panose="020B0604030504040204" pitchFamily="50" charset="-128"/>
                <a:ea typeface="メイリオ" panose="020B0604030504040204" pitchFamily="50" charset="-128"/>
              </a:rPr>
              <a:t>】</a:t>
            </a:r>
          </a:p>
          <a:p>
            <a:pPr>
              <a:lnSpc>
                <a:spcPts val="1400"/>
              </a:lnSpc>
            </a:pPr>
            <a:r>
              <a:rPr kumimoji="1" lang="ja-JP" altLang="en-US" sz="1050" dirty="0">
                <a:latin typeface="メイリオ" panose="020B0604030504040204" pitchFamily="50" charset="-128"/>
                <a:ea typeface="メイリオ" panose="020B0604030504040204" pitchFamily="50" charset="-128"/>
              </a:rPr>
              <a:t>・お子様</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人につき</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回、お申込みをお願いいたします。</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お子さま</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人の場合は</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回お申込みください。</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・優先期間中に杉並区外の方のお申込みがあった場合は施設側で自動キャンセル処理をさせていただきます。</a:t>
            </a:r>
            <a:endParaRPr kumimoji="1" lang="en-US" altLang="ja-JP" sz="1050" dirty="0">
              <a:latin typeface="メイリオ" panose="020B0604030504040204" pitchFamily="50" charset="-128"/>
              <a:ea typeface="メイリオ" panose="020B0604030504040204" pitchFamily="50" charset="-128"/>
            </a:endParaRPr>
          </a:p>
          <a:p>
            <a:pPr>
              <a:lnSpc>
                <a:spcPts val="1400"/>
              </a:lnSpc>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次申込で定員が埋まってしまった時点で</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次申込はキャンセル待ちとなりますのでご了承ください。</a:t>
            </a:r>
            <a:endParaRPr kumimoji="1" lang="en-US" altLang="ja-JP" sz="1050" dirty="0">
              <a:latin typeface="メイリオ" panose="020B0604030504040204" pitchFamily="50" charset="-128"/>
              <a:ea typeface="メイリオ" panose="020B0604030504040204" pitchFamily="50" charset="-128"/>
            </a:endParaRPr>
          </a:p>
        </p:txBody>
      </p:sp>
      <p:sp>
        <p:nvSpPr>
          <p:cNvPr id="1083" name="四角形: 角を丸くする 1082">
            <a:extLst>
              <a:ext uri="{FF2B5EF4-FFF2-40B4-BE49-F238E27FC236}">
                <a16:creationId xmlns:a16="http://schemas.microsoft.com/office/drawing/2014/main" id="{D4A735E4-7D7F-8A4F-6193-D7EAD273B53F}"/>
              </a:ext>
            </a:extLst>
          </p:cNvPr>
          <p:cNvSpPr/>
          <p:nvPr/>
        </p:nvSpPr>
        <p:spPr>
          <a:xfrm>
            <a:off x="4411073" y="6919934"/>
            <a:ext cx="2504143" cy="639655"/>
          </a:xfrm>
          <a:prstGeom prst="roundRect">
            <a:avLst>
              <a:gd name="adj" fmla="val 50000"/>
            </a:avLst>
          </a:prstGeom>
          <a:solidFill>
            <a:srgbClr val="009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テキスト ボックス 1083">
            <a:extLst>
              <a:ext uri="{FF2B5EF4-FFF2-40B4-BE49-F238E27FC236}">
                <a16:creationId xmlns:a16="http://schemas.microsoft.com/office/drawing/2014/main" id="{CFDB3A0B-50EC-33FF-665C-677C1D43E0FB}"/>
              </a:ext>
            </a:extLst>
          </p:cNvPr>
          <p:cNvSpPr txBox="1"/>
          <p:nvPr/>
        </p:nvSpPr>
        <p:spPr>
          <a:xfrm>
            <a:off x="4914478" y="6944762"/>
            <a:ext cx="1768548" cy="523220"/>
          </a:xfrm>
          <a:prstGeom prst="rect">
            <a:avLst/>
          </a:prstGeom>
          <a:noFill/>
        </p:spPr>
        <p:txBody>
          <a:bodyPr wrap="square" rtlCol="0">
            <a:spAutoFit/>
          </a:bodyPr>
          <a:lstStyle/>
          <a:p>
            <a:pPr algn="ct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午後の部</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pPr algn="ct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12</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00</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14</a:t>
            </a:r>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a:t>
            </a:r>
            <a:r>
              <a:rPr kumimoji="1" lang="en-US" altLang="ja-JP" sz="1400" dirty="0">
                <a:solidFill>
                  <a:schemeClr val="bg1"/>
                </a:solidFill>
                <a:latin typeface="07にくまるフォント" panose="02000900000000000000" pitchFamily="50" charset="-128"/>
                <a:ea typeface="07にくまるフォント" panose="02000900000000000000" pitchFamily="50" charset="-128"/>
              </a:rPr>
              <a:t>00</a:t>
            </a:r>
          </a:p>
        </p:txBody>
      </p:sp>
      <p:sp>
        <p:nvSpPr>
          <p:cNvPr id="1087" name="テキスト ボックス 1086">
            <a:extLst>
              <a:ext uri="{FF2B5EF4-FFF2-40B4-BE49-F238E27FC236}">
                <a16:creationId xmlns:a16="http://schemas.microsoft.com/office/drawing/2014/main" id="{E2B22E9F-2FA3-AFC2-95B8-0E0315CA92FA}"/>
              </a:ext>
            </a:extLst>
          </p:cNvPr>
          <p:cNvSpPr txBox="1"/>
          <p:nvPr/>
        </p:nvSpPr>
        <p:spPr>
          <a:xfrm>
            <a:off x="4246218" y="10364730"/>
            <a:ext cx="4005424" cy="369332"/>
          </a:xfrm>
          <a:prstGeom prst="rect">
            <a:avLst/>
          </a:prstGeom>
          <a:noFill/>
        </p:spPr>
        <p:txBody>
          <a:bodyPr wrap="square" rtlCol="0">
            <a:spAutoFit/>
          </a:bodyPr>
          <a:lstStyle/>
          <a:p>
            <a:pPr algn="ctr"/>
            <a:r>
              <a:rPr kumimoji="1" lang="ja-JP" altLang="en-US" b="1" spc="200" dirty="0">
                <a:latin typeface="メイリオ" panose="020B0604030504040204" pitchFamily="50" charset="-128"/>
                <a:ea typeface="メイリオ" panose="020B0604030504040204" pitchFamily="50" charset="-128"/>
              </a:rPr>
              <a:t>杉並区妙正寺体育館</a:t>
            </a:r>
            <a:endParaRPr kumimoji="1" lang="ja-JP" altLang="en-US" sz="1400" b="1" spc="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67501D83-9DCD-C62C-F6E4-8EAD21B3442B}"/>
              </a:ext>
            </a:extLst>
          </p:cNvPr>
          <p:cNvSpPr txBox="1"/>
          <p:nvPr/>
        </p:nvSpPr>
        <p:spPr>
          <a:xfrm rot="496031">
            <a:off x="27245" y="4543821"/>
            <a:ext cx="1144513" cy="461665"/>
          </a:xfrm>
          <a:prstGeom prst="rect">
            <a:avLst/>
          </a:prstGeom>
          <a:noFill/>
        </p:spPr>
        <p:txBody>
          <a:bodyPr wrap="square" rtlCol="0">
            <a:spAutoFit/>
          </a:bodyPr>
          <a:lstStyle/>
          <a:p>
            <a:pPr algn="ctr"/>
            <a:r>
              <a:rPr kumimoji="1" lang="ja-JP" altLang="en-US" sz="24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射的</a:t>
            </a:r>
            <a:endParaRPr kumimoji="1" lang="en-US" altLang="ja-JP" sz="24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p:txBody>
      </p:sp>
      <p:sp>
        <p:nvSpPr>
          <p:cNvPr id="3" name="テキスト ボックス 2">
            <a:extLst>
              <a:ext uri="{FF2B5EF4-FFF2-40B4-BE49-F238E27FC236}">
                <a16:creationId xmlns:a16="http://schemas.microsoft.com/office/drawing/2014/main" id="{334E6943-D0D5-6DFC-4E3C-AB7AA8CF25D5}"/>
              </a:ext>
            </a:extLst>
          </p:cNvPr>
          <p:cNvSpPr txBox="1"/>
          <p:nvPr/>
        </p:nvSpPr>
        <p:spPr>
          <a:xfrm rot="21185171">
            <a:off x="5865673" y="4474461"/>
            <a:ext cx="1699133" cy="830997"/>
          </a:xfrm>
          <a:prstGeom prst="rect">
            <a:avLst/>
          </a:prstGeom>
          <a:noFill/>
        </p:spPr>
        <p:txBody>
          <a:bodyPr wrap="square" rtlCol="0">
            <a:spAutoFit/>
          </a:bodyPr>
          <a:lstStyle/>
          <a:p>
            <a:pPr algn="ctr"/>
            <a:r>
              <a:rPr kumimoji="1" lang="ja-JP" altLang="en-US" sz="24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ヨーヨー釣り</a:t>
            </a:r>
            <a:endParaRPr kumimoji="1" lang="en-US" altLang="ja-JP" sz="24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p:txBody>
      </p:sp>
      <p:sp>
        <p:nvSpPr>
          <p:cNvPr id="7" name="テキスト ボックス 6">
            <a:extLst>
              <a:ext uri="{FF2B5EF4-FFF2-40B4-BE49-F238E27FC236}">
                <a16:creationId xmlns:a16="http://schemas.microsoft.com/office/drawing/2014/main" id="{2747AC48-F6CD-E0C5-1563-4DDB583DB009}"/>
              </a:ext>
            </a:extLst>
          </p:cNvPr>
          <p:cNvSpPr txBox="1"/>
          <p:nvPr/>
        </p:nvSpPr>
        <p:spPr>
          <a:xfrm rot="21239835">
            <a:off x="1402075" y="2149758"/>
            <a:ext cx="2212574" cy="954107"/>
          </a:xfrm>
          <a:prstGeom prst="rect">
            <a:avLst/>
          </a:prstGeom>
          <a:noFill/>
        </p:spPr>
        <p:txBody>
          <a:bodyPr wrap="square" rtlCol="0">
            <a:spAutoFit/>
          </a:bodyPr>
          <a:lstStyle/>
          <a:p>
            <a:pPr algn="ctr"/>
            <a:r>
              <a:rPr kumimoji="1" lang="ja-JP" altLang="en-US" sz="28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うちわ</a:t>
            </a:r>
            <a:endParaRPr kumimoji="1" lang="en-US" altLang="ja-JP" sz="28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a:p>
            <a:pPr algn="ctr"/>
            <a:r>
              <a:rPr kumimoji="1" lang="ja-JP" altLang="en-US" sz="28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づくり</a:t>
            </a:r>
            <a:endParaRPr kumimoji="1" lang="en-US" altLang="ja-JP" sz="28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p:txBody>
      </p:sp>
      <p:sp>
        <p:nvSpPr>
          <p:cNvPr id="8" name="テキスト ボックス 7">
            <a:extLst>
              <a:ext uri="{FF2B5EF4-FFF2-40B4-BE49-F238E27FC236}">
                <a16:creationId xmlns:a16="http://schemas.microsoft.com/office/drawing/2014/main" id="{A183A078-65ED-EB2B-2859-61AD20C1A9B6}"/>
              </a:ext>
            </a:extLst>
          </p:cNvPr>
          <p:cNvSpPr txBox="1"/>
          <p:nvPr/>
        </p:nvSpPr>
        <p:spPr>
          <a:xfrm>
            <a:off x="4765596" y="2611929"/>
            <a:ext cx="2356273" cy="1708160"/>
          </a:xfrm>
          <a:prstGeom prst="rect">
            <a:avLst/>
          </a:prstGeom>
          <a:noFill/>
        </p:spPr>
        <p:txBody>
          <a:bodyPr wrap="square" rtlCol="0">
            <a:spAutoFit/>
          </a:bodyPr>
          <a:lstStyle/>
          <a:p>
            <a:endParaRPr kumimoji="1" lang="en-US" altLang="ja-JP" sz="1100" dirty="0">
              <a:solidFill>
                <a:schemeClr val="bg1"/>
              </a:solidFill>
              <a:latin typeface="07にくまるフォント" panose="02000900000000000000" pitchFamily="50" charset="-128"/>
              <a:ea typeface="07にくまるフォント" panose="02000900000000000000" pitchFamily="50" charset="-128"/>
            </a:endParaRPr>
          </a:p>
          <a:p>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・射的</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・うちわ作り</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・スーパーボールすくい</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r>
              <a:rPr kumimoji="1" lang="ja-JP" altLang="en-US" sz="1400" dirty="0">
                <a:solidFill>
                  <a:schemeClr val="bg1"/>
                </a:solidFill>
                <a:latin typeface="07にくまるフォント" panose="02000900000000000000" pitchFamily="50" charset="-128"/>
                <a:ea typeface="07にくまるフォント" panose="02000900000000000000" pitchFamily="50" charset="-128"/>
              </a:rPr>
              <a:t>・ヨーヨー釣り</a:t>
            </a:r>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endParaRPr kumimoji="1" lang="en-US" altLang="ja-JP" sz="1400" dirty="0">
              <a:solidFill>
                <a:schemeClr val="bg1"/>
              </a:solidFill>
              <a:latin typeface="07にくまるフォント" panose="02000900000000000000" pitchFamily="50" charset="-128"/>
              <a:ea typeface="07にくまるフォント" panose="02000900000000000000" pitchFamily="50" charset="-128"/>
            </a:endParaRPr>
          </a:p>
          <a:p>
            <a:r>
              <a:rPr kumimoji="1" lang="en-US" altLang="ja-JP" sz="1200" dirty="0">
                <a:solidFill>
                  <a:schemeClr val="bg1"/>
                </a:solidFill>
                <a:latin typeface="07にくまるフォント" panose="02000900000000000000" pitchFamily="50" charset="-128"/>
                <a:ea typeface="07にくまるフォント" panose="02000900000000000000" pitchFamily="50" charset="-128"/>
              </a:rPr>
              <a:t>※</a:t>
            </a:r>
            <a:r>
              <a:rPr kumimoji="1" lang="ja-JP" altLang="en-US" sz="1200" dirty="0">
                <a:solidFill>
                  <a:schemeClr val="bg1"/>
                </a:solidFill>
                <a:latin typeface="07にくまるフォント" panose="02000900000000000000" pitchFamily="50" charset="-128"/>
                <a:ea typeface="07にくまるフォント" panose="02000900000000000000" pitchFamily="50" charset="-128"/>
              </a:rPr>
              <a:t>屋台は予告なく変更する</a:t>
            </a:r>
            <a:endParaRPr kumimoji="1" lang="en-US" altLang="ja-JP" sz="1200" dirty="0">
              <a:solidFill>
                <a:schemeClr val="bg1"/>
              </a:solidFill>
              <a:latin typeface="07にくまるフォント" panose="02000900000000000000" pitchFamily="50" charset="-128"/>
              <a:ea typeface="07にくまるフォント" panose="02000900000000000000" pitchFamily="50" charset="-128"/>
            </a:endParaRPr>
          </a:p>
          <a:p>
            <a:r>
              <a:rPr kumimoji="1" lang="ja-JP" altLang="en-US" sz="1200" dirty="0">
                <a:solidFill>
                  <a:schemeClr val="bg1"/>
                </a:solidFill>
                <a:latin typeface="07にくまるフォント" panose="02000900000000000000" pitchFamily="50" charset="-128"/>
                <a:ea typeface="07にくまるフォント" panose="02000900000000000000" pitchFamily="50" charset="-128"/>
              </a:rPr>
              <a:t>　場合がございます。</a:t>
            </a:r>
            <a:endParaRPr kumimoji="1" lang="en-US" altLang="ja-JP" sz="1200" dirty="0">
              <a:solidFill>
                <a:schemeClr val="bg1"/>
              </a:solidFill>
              <a:latin typeface="07にくまるフォント" panose="02000900000000000000" pitchFamily="50" charset="-128"/>
              <a:ea typeface="07にくまるフォント" panose="02000900000000000000" pitchFamily="50" charset="-128"/>
            </a:endParaRPr>
          </a:p>
        </p:txBody>
      </p:sp>
      <p:sp>
        <p:nvSpPr>
          <p:cNvPr id="13" name="テキスト ボックス 12">
            <a:extLst>
              <a:ext uri="{FF2B5EF4-FFF2-40B4-BE49-F238E27FC236}">
                <a16:creationId xmlns:a16="http://schemas.microsoft.com/office/drawing/2014/main" id="{C9FF6ED5-60EA-9163-E768-6AC91C487563}"/>
              </a:ext>
            </a:extLst>
          </p:cNvPr>
          <p:cNvSpPr txBox="1"/>
          <p:nvPr/>
        </p:nvSpPr>
        <p:spPr>
          <a:xfrm>
            <a:off x="573939" y="6962170"/>
            <a:ext cx="915997" cy="584775"/>
          </a:xfrm>
          <a:prstGeom prst="rect">
            <a:avLst/>
          </a:prstGeom>
          <a:noFill/>
        </p:spPr>
        <p:txBody>
          <a:bodyPr wrap="square" rtlCol="0">
            <a:spAutoFit/>
          </a:bodyPr>
          <a:lstStyle/>
          <a:p>
            <a:pPr algn="ctr"/>
            <a:r>
              <a:rPr kumimoji="1" lang="ja-JP" altLang="en-US" sz="3200" dirty="0">
                <a:solidFill>
                  <a:schemeClr val="bg1"/>
                </a:solidFill>
                <a:latin typeface="07にくまるフォント" panose="02000900000000000000" pitchFamily="50" charset="-128"/>
                <a:ea typeface="07にくまるフォント" panose="02000900000000000000" pitchFamily="50" charset="-128"/>
              </a:rPr>
              <a:t>①</a:t>
            </a:r>
            <a:endParaRPr kumimoji="1" lang="en-US" altLang="ja-JP" sz="3200" dirty="0">
              <a:solidFill>
                <a:srgbClr val="FFFF00"/>
              </a:solidFill>
              <a:latin typeface="07にくまるフォント" panose="02000900000000000000" pitchFamily="50" charset="-128"/>
              <a:ea typeface="07にくまるフォント" panose="02000900000000000000" pitchFamily="50" charset="-128"/>
            </a:endParaRPr>
          </a:p>
        </p:txBody>
      </p:sp>
      <p:sp>
        <p:nvSpPr>
          <p:cNvPr id="21" name="テキスト ボックス 20">
            <a:extLst>
              <a:ext uri="{FF2B5EF4-FFF2-40B4-BE49-F238E27FC236}">
                <a16:creationId xmlns:a16="http://schemas.microsoft.com/office/drawing/2014/main" id="{FA366C8C-829E-362E-1881-F66C017A1942}"/>
              </a:ext>
            </a:extLst>
          </p:cNvPr>
          <p:cNvSpPr txBox="1"/>
          <p:nvPr/>
        </p:nvSpPr>
        <p:spPr>
          <a:xfrm>
            <a:off x="4377896" y="6925286"/>
            <a:ext cx="727908" cy="584775"/>
          </a:xfrm>
          <a:prstGeom prst="rect">
            <a:avLst/>
          </a:prstGeom>
          <a:noFill/>
        </p:spPr>
        <p:txBody>
          <a:bodyPr wrap="square" rtlCol="0">
            <a:spAutoFit/>
          </a:bodyPr>
          <a:lstStyle/>
          <a:p>
            <a:pPr algn="ctr"/>
            <a:r>
              <a:rPr kumimoji="1" lang="ja-JP" altLang="en-US" sz="3200" dirty="0">
                <a:solidFill>
                  <a:schemeClr val="bg1"/>
                </a:solidFill>
                <a:latin typeface="07にくまるフォント" panose="02000900000000000000" pitchFamily="50" charset="-128"/>
                <a:ea typeface="07にくまるフォント" panose="02000900000000000000" pitchFamily="50" charset="-128"/>
              </a:rPr>
              <a:t>②</a:t>
            </a:r>
            <a:endParaRPr kumimoji="1" lang="en-US" altLang="ja-JP" sz="3200" dirty="0">
              <a:solidFill>
                <a:schemeClr val="bg1"/>
              </a:solidFill>
              <a:latin typeface="07にくまるフォント" panose="02000900000000000000" pitchFamily="50" charset="-128"/>
              <a:ea typeface="07にくまるフォント" panose="02000900000000000000" pitchFamily="50" charset="-128"/>
            </a:endParaRPr>
          </a:p>
        </p:txBody>
      </p:sp>
      <p:sp>
        <p:nvSpPr>
          <p:cNvPr id="25" name="四角形: 角を丸くする 24">
            <a:extLst>
              <a:ext uri="{FF2B5EF4-FFF2-40B4-BE49-F238E27FC236}">
                <a16:creationId xmlns:a16="http://schemas.microsoft.com/office/drawing/2014/main" id="{0DABC318-8FE8-8A00-92A3-E5B3C20C5A50}"/>
              </a:ext>
            </a:extLst>
          </p:cNvPr>
          <p:cNvSpPr/>
          <p:nvPr/>
        </p:nvSpPr>
        <p:spPr>
          <a:xfrm>
            <a:off x="5587911" y="9119432"/>
            <a:ext cx="1797217" cy="526798"/>
          </a:xfrm>
          <a:prstGeom prst="roundRect">
            <a:avLst>
              <a:gd name="adj" fmla="val 38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5C5DC73-89CC-25D4-DC2D-159A87483801}"/>
              </a:ext>
            </a:extLst>
          </p:cNvPr>
          <p:cNvSpPr txBox="1"/>
          <p:nvPr/>
        </p:nvSpPr>
        <p:spPr>
          <a:xfrm>
            <a:off x="5444875" y="9143214"/>
            <a:ext cx="2088210" cy="276999"/>
          </a:xfrm>
          <a:prstGeom prst="rect">
            <a:avLst/>
          </a:prstGeom>
          <a:noFill/>
        </p:spPr>
        <p:txBody>
          <a:bodyPr wrap="square" rtlCol="0">
            <a:spAutoFit/>
          </a:bodyPr>
          <a:lstStyle/>
          <a:p>
            <a:pPr algn="ct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 お問い合せ</a:t>
            </a:r>
            <a:r>
              <a:rPr kumimoji="1" lang="en-US" altLang="ja-JP" sz="1200" b="1" dirty="0">
                <a:latin typeface="メイリオ" panose="020B0604030504040204" pitchFamily="50" charset="-128"/>
                <a:ea typeface="メイリオ" panose="020B0604030504040204" pitchFamily="50" charset="-128"/>
              </a:rPr>
              <a:t> ----</a:t>
            </a:r>
            <a:endParaRPr kumimoji="1" lang="ja-JP" altLang="en-US" sz="12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6DFB76D-9696-9264-D96A-1031F6B362F9}"/>
              </a:ext>
            </a:extLst>
          </p:cNvPr>
          <p:cNvSpPr txBox="1"/>
          <p:nvPr/>
        </p:nvSpPr>
        <p:spPr>
          <a:xfrm>
            <a:off x="5635479" y="9373510"/>
            <a:ext cx="1675136" cy="276999"/>
          </a:xfrm>
          <a:prstGeom prst="rect">
            <a:avLst/>
          </a:prstGeom>
          <a:noFill/>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rPr>
              <a:t>TEL:03-3399-4224</a:t>
            </a:r>
            <a:endParaRPr kumimoji="1" lang="ja-JP" altLang="en-US" sz="12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67BA161-EBF3-FEE6-EC68-D41670CACCCC}"/>
              </a:ext>
            </a:extLst>
          </p:cNvPr>
          <p:cNvSpPr txBox="1"/>
          <p:nvPr/>
        </p:nvSpPr>
        <p:spPr>
          <a:xfrm>
            <a:off x="5943732" y="7659279"/>
            <a:ext cx="1165951" cy="437940"/>
          </a:xfrm>
          <a:prstGeom prst="rect">
            <a:avLst/>
          </a:prstGeom>
          <a:noFill/>
        </p:spPr>
        <p:txBody>
          <a:bodyPr wrap="square" rtlCol="0">
            <a:spAutoFit/>
          </a:bodyPr>
          <a:lstStyle/>
          <a:p>
            <a:pPr algn="ctr">
              <a:lnSpc>
                <a:spcPts val="1300"/>
              </a:lnSpc>
            </a:pPr>
            <a:r>
              <a:rPr kumimoji="1" lang="ja-JP" altLang="en-US" sz="1400" dirty="0">
                <a:latin typeface="メイリオ" panose="020B0604030504040204" pitchFamily="50" charset="-128"/>
                <a:ea typeface="メイリオ" panose="020B0604030504040204" pitchFamily="50" charset="-128"/>
              </a:rPr>
              <a:t>お申込みは</a:t>
            </a:r>
            <a:endParaRPr kumimoji="1" lang="en-US" altLang="ja-JP" sz="1400" dirty="0">
              <a:latin typeface="メイリオ" panose="020B0604030504040204" pitchFamily="50" charset="-128"/>
              <a:ea typeface="メイリオ" panose="020B0604030504040204" pitchFamily="50" charset="-128"/>
            </a:endParaRPr>
          </a:p>
          <a:p>
            <a:pPr algn="ctr">
              <a:lnSpc>
                <a:spcPts val="1300"/>
              </a:lnSpc>
            </a:pPr>
            <a:r>
              <a:rPr kumimoji="1" lang="ja-JP" altLang="en-US" sz="1400" dirty="0">
                <a:latin typeface="メイリオ" panose="020B0604030504040204" pitchFamily="50" charset="-128"/>
                <a:ea typeface="メイリオ" panose="020B0604030504040204" pitchFamily="50" charset="-128"/>
              </a:rPr>
              <a:t>☟こちら☟</a:t>
            </a:r>
          </a:p>
        </p:txBody>
      </p:sp>
      <p:sp>
        <p:nvSpPr>
          <p:cNvPr id="6" name="テキスト ボックス 5">
            <a:extLst>
              <a:ext uri="{FF2B5EF4-FFF2-40B4-BE49-F238E27FC236}">
                <a16:creationId xmlns:a16="http://schemas.microsoft.com/office/drawing/2014/main" id="{7EEFDD25-FCCC-4A08-DAF7-0B8FEB6893F9}"/>
              </a:ext>
            </a:extLst>
          </p:cNvPr>
          <p:cNvSpPr txBox="1"/>
          <p:nvPr/>
        </p:nvSpPr>
        <p:spPr>
          <a:xfrm>
            <a:off x="2006039" y="4642185"/>
            <a:ext cx="2364165" cy="707886"/>
          </a:xfrm>
          <a:prstGeom prst="rect">
            <a:avLst/>
          </a:prstGeom>
          <a:noFill/>
        </p:spPr>
        <p:txBody>
          <a:bodyPr wrap="square" rtlCol="0">
            <a:spAutoFit/>
          </a:bodyPr>
          <a:lstStyle/>
          <a:p>
            <a:pPr algn="ctr"/>
            <a:r>
              <a:rPr kumimoji="1" lang="ja-JP" altLang="en-US" sz="20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スーパーボール</a:t>
            </a:r>
            <a:endParaRPr kumimoji="1" lang="en-US" altLang="ja-JP" sz="20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a:p>
            <a:pPr algn="ctr"/>
            <a:r>
              <a:rPr kumimoji="1" lang="ja-JP" altLang="en-US" sz="20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rPr>
              <a:t>すくい</a:t>
            </a:r>
            <a:endParaRPr kumimoji="1" lang="en-US" altLang="ja-JP" sz="2000" spc="300" dirty="0">
              <a:ln w="6350">
                <a:solidFill>
                  <a:srgbClr val="FF0000"/>
                </a:solidFill>
              </a:ln>
              <a:solidFill>
                <a:schemeClr val="bg1"/>
              </a:solidFill>
              <a:effectLst>
                <a:outerShdw blurRad="50800" dist="38100" dir="10800000" algn="r" rotWithShape="0">
                  <a:prstClr val="black">
                    <a:alpha val="40000"/>
                  </a:prstClr>
                </a:outerShdw>
              </a:effectLst>
              <a:latin typeface="07にくまるフォント" panose="02000900000000000000" pitchFamily="50" charset="-128"/>
              <a:ea typeface="07にくまるフォント" panose="02000900000000000000" pitchFamily="50" charset="-128"/>
            </a:endParaRPr>
          </a:p>
        </p:txBody>
      </p:sp>
      <p:pic>
        <p:nvPicPr>
          <p:cNvPr id="9" name="図 8">
            <a:extLst>
              <a:ext uri="{FF2B5EF4-FFF2-40B4-BE49-F238E27FC236}">
                <a16:creationId xmlns:a16="http://schemas.microsoft.com/office/drawing/2014/main" id="{DCCB8300-9D34-8DC3-C2A7-5C11E8D26B86}"/>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2743" b="98101" l="1859" r="98513">
                        <a14:foregroundMark x1="24089" y1="16245" x2="24089" y2="16245"/>
                        <a14:foregroundMark x1="20595" y1="71730" x2="20595" y2="71730"/>
                        <a14:foregroundMark x1="15019" y1="79536" x2="15019" y2="79536"/>
                        <a14:foregroundMark x1="6914" y1="86709" x2="6914" y2="86709"/>
                        <a14:foregroundMark x1="13829" y1="65612" x2="13829" y2="65612"/>
                        <a14:foregroundMark x1="15316" y1="55907" x2="15316" y2="55907"/>
                        <a14:foregroundMark x1="48030" y1="55063" x2="48030" y2="55063"/>
                        <a14:foregroundMark x1="87658" y1="51266" x2="87658" y2="51266"/>
                        <a14:foregroundMark x1="67887" y1="55200" x2="69577" y2="84000"/>
                      </a14:backgroundRemoval>
                    </a14:imgEffect>
                  </a14:imgLayer>
                </a14:imgProps>
              </a:ext>
              <a:ext uri="{28A0092B-C50C-407E-A947-70E740481C1C}">
                <a14:useLocalDpi xmlns:a14="http://schemas.microsoft.com/office/drawing/2010/main"/>
              </a:ext>
            </a:extLst>
          </a:blip>
          <a:stretch>
            <a:fillRect/>
          </a:stretch>
        </p:blipFill>
        <p:spPr>
          <a:xfrm>
            <a:off x="3889833" y="10210302"/>
            <a:ext cx="1174678" cy="459608"/>
          </a:xfrm>
          <a:prstGeom prst="rect">
            <a:avLst/>
          </a:prstGeom>
        </p:spPr>
      </p:pic>
      <p:pic>
        <p:nvPicPr>
          <p:cNvPr id="11" name="図 10">
            <a:extLst>
              <a:ext uri="{FF2B5EF4-FFF2-40B4-BE49-F238E27FC236}">
                <a16:creationId xmlns:a16="http://schemas.microsoft.com/office/drawing/2014/main" id="{456077D3-ECE8-E3EA-FE3C-972066F2CD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5299" y="8093214"/>
            <a:ext cx="967041" cy="967041"/>
          </a:xfrm>
          <a:prstGeom prst="rect">
            <a:avLst/>
          </a:prstGeom>
        </p:spPr>
      </p:pic>
    </p:spTree>
    <p:extLst>
      <p:ext uri="{BB962C8B-B14F-4D97-AF65-F5344CB8AC3E}">
        <p14:creationId xmlns:p14="http://schemas.microsoft.com/office/powerpoint/2010/main" val="27780363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879</TotalTime>
  <Words>312</Words>
  <Application>Microsoft Office PowerPoint</Application>
  <PresentationFormat>ユーザー設定</PresentationFormat>
  <Paragraphs>41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07にくまるフォント</vt: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eifuku04</dc:creator>
  <cp:lastModifiedBy>kamiigusa04</cp:lastModifiedBy>
  <cp:revision>41</cp:revision>
  <cp:lastPrinted>2024-07-15T05:46:52Z</cp:lastPrinted>
  <dcterms:created xsi:type="dcterms:W3CDTF">2023-06-24T06:01:45Z</dcterms:created>
  <dcterms:modified xsi:type="dcterms:W3CDTF">2024-07-15T05:47:46Z</dcterms:modified>
</cp:coreProperties>
</file>